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9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1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9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7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1C23-4AE7-4E3A-9CEE-31C68B146ABB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0DF7-8D27-45F6-AB23-1179A654B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6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6" y="762000"/>
            <a:ext cx="8026400" cy="5971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 4/17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534400" cy="5971902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800" b="1" dirty="0" smtClean="0">
                <a:solidFill>
                  <a:srgbClr val="FFFF00"/>
                </a:solidFill>
              </a:rPr>
              <a:t>.</a:t>
            </a:r>
            <a:endParaRPr lang="en-US" sz="3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762000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Answer questions 46, 47, and 48 only. </a:t>
            </a:r>
            <a:r>
              <a:rPr lang="en-US" sz="2800" b="1" dirty="0" smtClean="0">
                <a:solidFill>
                  <a:srgbClr val="FFFF00"/>
                </a:solidFill>
              </a:rPr>
              <a:t>Write date, # and answers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34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Homologous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Structures that:				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from a </a:t>
            </a:r>
            <a:r>
              <a:rPr lang="en-US" u="sng" dirty="0" smtClean="0"/>
              <a:t>common ancestor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u="sng" dirty="0" smtClean="0"/>
              <a:t>similar in shape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Differ in function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human arm, bird wing, whale flipper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Homologous Structures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Common ancestor, same shape, different function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8791977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Analogous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ancestor</a:t>
            </a:r>
          </a:p>
          <a:p>
            <a:r>
              <a:rPr lang="en-US" dirty="0" smtClean="0"/>
              <a:t>Different shape</a:t>
            </a:r>
          </a:p>
          <a:p>
            <a:r>
              <a:rPr lang="en-US" dirty="0" smtClean="0"/>
              <a:t>Same function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86" y="3124200"/>
            <a:ext cx="5638800" cy="339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9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Vestigial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in use or have greatly decreased in importance</a:t>
            </a:r>
          </a:p>
          <a:p>
            <a:r>
              <a:rPr lang="en-US" dirty="0" smtClean="0"/>
              <a:t>Typically smaller than </a:t>
            </a:r>
            <a:r>
              <a:rPr lang="en-US" smtClean="0"/>
              <a:t>original structure</a:t>
            </a:r>
            <a:endParaRPr lang="en-US" dirty="0" smtClean="0"/>
          </a:p>
          <a:p>
            <a:r>
              <a:rPr lang="en-US" dirty="0" smtClean="0"/>
              <a:t>Suggest common ancestor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Vestigial Structures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0"/>
            <a:ext cx="3810000" cy="2314575"/>
          </a:xfrm>
        </p:spPr>
      </p:pic>
      <p:sp>
        <p:nvSpPr>
          <p:cNvPr id="6" name="TextBox 5"/>
          <p:cNvSpPr txBox="1"/>
          <p:nvPr/>
        </p:nvSpPr>
        <p:spPr>
          <a:xfrm>
            <a:off x="609600" y="1676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Your grill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96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Vestigial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Whale pelvis and snake pelvis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67000"/>
            <a:ext cx="4257675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7000"/>
            <a:ext cx="40290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Embryology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334000"/>
          </a:xfrm>
        </p:spPr>
        <p:txBody>
          <a:bodyPr/>
          <a:lstStyle/>
          <a:p>
            <a:r>
              <a:rPr lang="en-US" sz="3600" dirty="0" smtClean="0"/>
              <a:t>Beginning tissues</a:t>
            </a:r>
          </a:p>
          <a:p>
            <a:pPr marL="0" indent="0">
              <a:buNone/>
            </a:pPr>
            <a:r>
              <a:rPr lang="en-US" sz="3600" dirty="0" smtClean="0"/>
              <a:t> are like the frame</a:t>
            </a:r>
          </a:p>
          <a:p>
            <a:pPr marL="0" indent="0">
              <a:buNone/>
            </a:pPr>
            <a:r>
              <a:rPr lang="en-US" sz="3600" dirty="0" smtClean="0"/>
              <a:t> of a house</a:t>
            </a:r>
          </a:p>
          <a:p>
            <a:r>
              <a:rPr lang="en-US" sz="3600" dirty="0" smtClean="0"/>
              <a:t>All vertebrates</a:t>
            </a:r>
          </a:p>
          <a:p>
            <a:pPr marL="0" indent="0">
              <a:buNone/>
            </a:pPr>
            <a:r>
              <a:rPr lang="en-US" sz="3600" dirty="0" smtClean="0"/>
              <a:t> develop an</a:t>
            </a:r>
          </a:p>
          <a:p>
            <a:pPr marL="0" indent="0">
              <a:buNone/>
            </a:pPr>
            <a:r>
              <a:rPr lang="en-US" sz="3600" dirty="0" smtClean="0"/>
              <a:t>internal skeleton</a:t>
            </a:r>
          </a:p>
          <a:p>
            <a:pPr marL="0" indent="0">
              <a:buNone/>
            </a:pPr>
            <a:r>
              <a:rPr lang="en-US" sz="3600" dirty="0" smtClean="0"/>
              <a:t> and gill pouches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78" y="755469"/>
            <a:ext cx="5006311" cy="597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Embryology is an EVIDENCE of evolution.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YOUR RESPONSIBILITY FOR TODAY: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US" sz="3600" u="sng" dirty="0" smtClean="0"/>
              <a:t>OBJECTIVE</a:t>
            </a:r>
            <a:r>
              <a:rPr lang="en-US" sz="3600" dirty="0" smtClean="0"/>
              <a:t>: You will COMPARE embryos in order to determine which embryos are most likely descended from a common ancestor.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71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 Ringer 4/17</vt:lpstr>
      <vt:lpstr>Homologous Structures</vt:lpstr>
      <vt:lpstr>Homologous Structures</vt:lpstr>
      <vt:lpstr>Analogous Structures</vt:lpstr>
      <vt:lpstr>Vestigial Structures</vt:lpstr>
      <vt:lpstr>Vestigial Structures</vt:lpstr>
      <vt:lpstr>Vestigial Structures</vt:lpstr>
      <vt:lpstr>Embryology</vt:lpstr>
      <vt:lpstr>Embryology is an EVIDENCE of evolution.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4/17</dc:title>
  <dc:creator>Xandy</dc:creator>
  <cp:lastModifiedBy>Xandy</cp:lastModifiedBy>
  <cp:revision>9</cp:revision>
  <dcterms:created xsi:type="dcterms:W3CDTF">2012-04-17T02:54:32Z</dcterms:created>
  <dcterms:modified xsi:type="dcterms:W3CDTF">2012-04-17T03:31:56Z</dcterms:modified>
</cp:coreProperties>
</file>